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79" r:id="rId12"/>
    <p:sldId id="277" r:id="rId13"/>
    <p:sldId id="269" r:id="rId14"/>
    <p:sldId id="270" r:id="rId15"/>
    <p:sldId id="271" r:id="rId16"/>
    <p:sldId id="275" r:id="rId17"/>
    <p:sldId id="278" r:id="rId18"/>
    <p:sldId id="276" r:id="rId19"/>
    <p:sldId id="272" r:id="rId20"/>
    <p:sldId id="273" r:id="rId21"/>
    <p:sldId id="280" r:id="rId22"/>
    <p:sldId id="281" r:id="rId23"/>
    <p:sldId id="260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2" autoAdjust="0"/>
    <p:restoredTop sz="94660"/>
  </p:normalViewPr>
  <p:slideViewPr>
    <p:cSldViewPr snapToGrid="0">
      <p:cViewPr varScale="1">
        <p:scale>
          <a:sx n="73" d="100"/>
          <a:sy n="73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4DB0-4D8C-4360-B771-23F7CC320F80}" type="datetimeFigureOut">
              <a:rPr lang="pt-BR" smtClean="0"/>
              <a:t>22/11/2019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AAB0-CCC4-4E7D-841C-0AF8D28040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7629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4DB0-4D8C-4360-B771-23F7CC320F80}" type="datetimeFigureOut">
              <a:rPr lang="pt-BR" smtClean="0"/>
              <a:t>22/11/2019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AAB0-CCC4-4E7D-841C-0AF8D28040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3414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4DB0-4D8C-4360-B771-23F7CC320F80}" type="datetimeFigureOut">
              <a:rPr lang="pt-BR" smtClean="0"/>
              <a:t>22/11/2019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AAB0-CCC4-4E7D-841C-0AF8D28040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5451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4DB0-4D8C-4360-B771-23F7CC320F80}" type="datetimeFigureOut">
              <a:rPr lang="pt-BR" smtClean="0"/>
              <a:t>22/11/2019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AAB0-CCC4-4E7D-841C-0AF8D28040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382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4DB0-4D8C-4360-B771-23F7CC320F80}" type="datetimeFigureOut">
              <a:rPr lang="pt-BR" smtClean="0"/>
              <a:t>22/11/2019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AAB0-CCC4-4E7D-841C-0AF8D28040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216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4DB0-4D8C-4360-B771-23F7CC320F80}" type="datetimeFigureOut">
              <a:rPr lang="pt-BR" smtClean="0"/>
              <a:t>22/11/2019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AAB0-CCC4-4E7D-841C-0AF8D28040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940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4DB0-4D8C-4360-B771-23F7CC320F80}" type="datetimeFigureOut">
              <a:rPr lang="pt-BR" smtClean="0"/>
              <a:t>22/11/2019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AAB0-CCC4-4E7D-841C-0AF8D28040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4835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4DB0-4D8C-4360-B771-23F7CC320F80}" type="datetimeFigureOut">
              <a:rPr lang="pt-BR" smtClean="0"/>
              <a:t>22/11/2019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AAB0-CCC4-4E7D-841C-0AF8D28040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8662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4DB0-4D8C-4360-B771-23F7CC320F80}" type="datetimeFigureOut">
              <a:rPr lang="pt-BR" smtClean="0"/>
              <a:t>22/11/2019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AAB0-CCC4-4E7D-841C-0AF8D28040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0325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4DB0-4D8C-4360-B771-23F7CC320F80}" type="datetimeFigureOut">
              <a:rPr lang="pt-BR" smtClean="0"/>
              <a:t>22/11/2019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AAB0-CCC4-4E7D-841C-0AF8D28040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2883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4DB0-4D8C-4360-B771-23F7CC320F80}" type="datetimeFigureOut">
              <a:rPr lang="pt-BR" smtClean="0"/>
              <a:t>22/11/2019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AAB0-CCC4-4E7D-841C-0AF8D28040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884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14DB0-4D8C-4360-B771-23F7CC320F80}" type="datetimeFigureOut">
              <a:rPr lang="pt-BR" smtClean="0"/>
              <a:t>22/11/2019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DAAB0-CCC4-4E7D-841C-0AF8D28040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499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428"/>
            <a:ext cx="12191238" cy="685757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6" y="170202"/>
            <a:ext cx="2262691" cy="225719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699" y="6005206"/>
            <a:ext cx="3380161" cy="3949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898357" y="2673876"/>
            <a:ext cx="1015866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 smtClean="0">
                <a:solidFill>
                  <a:schemeClr val="accent2"/>
                </a:solidFill>
                <a:latin typeface="Montserrat" panose="00000500000000000000" pitchFamily="50" charset="0"/>
              </a:rPr>
              <a:t>Diretrizes Estaduais para o Controle da Tuberculose no Sistema Prisional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347513" y="4509015"/>
            <a:ext cx="9102777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Maíra Veloso</a:t>
            </a:r>
          </a:p>
          <a:p>
            <a:pPr algn="ctr"/>
            <a:r>
              <a:rPr lang="pt-BR" sz="2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Coordenadora Estadual de Controle da Tuberculose, Tracoma e Hanseníase</a:t>
            </a:r>
          </a:p>
          <a:p>
            <a:pPr algn="ctr"/>
            <a:r>
              <a:rPr lang="pt-BR" sz="2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SES-MG </a:t>
            </a:r>
            <a:endParaRPr lang="pt-BR" sz="2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31369" y="245060"/>
            <a:ext cx="344654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 Seminário Estadual para o Controle da Tuberculose no Sistema Prisional de Minas Gerais</a:t>
            </a:r>
          </a:p>
          <a:p>
            <a:pPr algn="ctr"/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26 e 27 de Novembro de 2019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3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1239" cy="68575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85" y="339315"/>
            <a:ext cx="1221996" cy="121903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059" y="6328372"/>
            <a:ext cx="1937340" cy="226337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903573" y="140801"/>
            <a:ext cx="97263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600" dirty="0" smtClean="0">
                <a:solidFill>
                  <a:prstClr val="black"/>
                </a:solidFill>
              </a:rPr>
              <a:t>ATIVIDADES ESTRATÉGICAS PARA O CONTROLE DA TUBERCULOSE NO SISTEMA PRISIONAL</a:t>
            </a:r>
            <a:endParaRPr lang="pt-BR" sz="2600" dirty="0">
              <a:solidFill>
                <a:prstClr val="black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497874" y="1333025"/>
            <a:ext cx="98217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O TRATAMENTO DA TUBERCULOSE NO SISTEMA PRISIONAL</a:t>
            </a:r>
            <a:endParaRPr lang="pt-BR" sz="22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65494" y="2148216"/>
            <a:ext cx="905976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200" dirty="0" smtClean="0"/>
              <a:t>O tratamento de TB nas PPL é realizado em regime ambulatorial, na modalidade TDO (Tratamento Diretamente Observado);</a:t>
            </a:r>
          </a:p>
          <a:p>
            <a:pPr algn="just"/>
            <a:endParaRPr lang="pt-BR" sz="22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200" dirty="0" smtClean="0"/>
              <a:t>O acompanhamento do tratamento deve incluir a consulta mensal, a aferição regular do peso que poderá indicar necessidade de ajuste de doses do medicamento e a solicitação das </a:t>
            </a:r>
            <a:r>
              <a:rPr lang="pt-BR" sz="2200" dirty="0" err="1" smtClean="0"/>
              <a:t>baciloscopias</a:t>
            </a:r>
            <a:r>
              <a:rPr lang="pt-BR" sz="2200" dirty="0" smtClean="0"/>
              <a:t> de controle.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2200" dirty="0"/>
          </a:p>
          <a:p>
            <a:pPr algn="just"/>
            <a:r>
              <a:rPr lang="pt-BR" sz="2200" dirty="0" smtClean="0"/>
              <a:t>- Apenas </a:t>
            </a:r>
            <a:r>
              <a:rPr lang="pt-BR" sz="2200" dirty="0"/>
              <a:t>os casos de maior complexidade deverão ser encaminhados para uma referência </a:t>
            </a:r>
            <a:r>
              <a:rPr lang="pt-BR" sz="2200" dirty="0" smtClean="0"/>
              <a:t>secundária/terciária.</a:t>
            </a:r>
            <a:endParaRPr lang="pt-BR" sz="2200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63"/>
          <a:stretch/>
        </p:blipFill>
        <p:spPr>
          <a:xfrm>
            <a:off x="9865058" y="2296917"/>
            <a:ext cx="2209429" cy="2075019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7872312" y="6079673"/>
            <a:ext cx="39854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 smtClean="0"/>
              <a:t>Fonte: Manual de Recomendações para o Controle da Tuberculose no Brasil, 2019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115645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1239" cy="68575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85" y="339315"/>
            <a:ext cx="1221996" cy="121903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059" y="6328372"/>
            <a:ext cx="1937340" cy="226337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903573" y="140801"/>
            <a:ext cx="97263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600" dirty="0" smtClean="0">
                <a:solidFill>
                  <a:prstClr val="black"/>
                </a:solidFill>
              </a:rPr>
              <a:t>ATIVIDADES ESTRATÉGICAS PARA O CONTROLE DA TUBERCULOSE NO SISTEMA PRISIONAL</a:t>
            </a:r>
            <a:endParaRPr lang="pt-BR" sz="2600" dirty="0">
              <a:solidFill>
                <a:prstClr val="black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524000" y="1306899"/>
            <a:ext cx="98217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O TRATAMENTO DA TUBERCULOSE NO SISTEMA PRISIONAL</a:t>
            </a:r>
            <a:endParaRPr lang="pt-BR" sz="22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65494" y="2081870"/>
            <a:ext cx="905976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u="sng" dirty="0" smtClean="0"/>
              <a:t>Acesso aos medicamentos:</a:t>
            </a:r>
          </a:p>
          <a:p>
            <a:pPr algn="just"/>
            <a:endParaRPr lang="pt-BR" sz="22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200" dirty="0" smtClean="0"/>
              <a:t>Os medicamentos serão dispensados nas farmácias das unidades de saúde e/ou farmácia central;</a:t>
            </a:r>
          </a:p>
          <a:p>
            <a:pPr algn="just"/>
            <a:endParaRPr lang="pt-BR" sz="22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200" dirty="0" smtClean="0"/>
              <a:t>Para efetuar a primeira retirada é necessário apresentar a receita médica e a ficha de notificação de TB (</a:t>
            </a:r>
            <a:r>
              <a:rPr lang="pt-BR" sz="2200" dirty="0" err="1" smtClean="0"/>
              <a:t>Sinan</a:t>
            </a:r>
            <a:r>
              <a:rPr lang="pt-BR" sz="2200" dirty="0" smtClean="0"/>
              <a:t>). Para os meses subsequentes, apresentar receita médica e ficha de acompanhamento mensal.</a:t>
            </a:r>
            <a:endParaRPr lang="pt-BR" sz="2200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63"/>
          <a:stretch/>
        </p:blipFill>
        <p:spPr>
          <a:xfrm>
            <a:off x="9865058" y="2296917"/>
            <a:ext cx="2209429" cy="2075019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7872312" y="6079673"/>
            <a:ext cx="39854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 smtClean="0"/>
              <a:t>Fonte: Manual de Recomendações para o Controle da Tuberculose no Brasil, 2019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368146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1239" cy="68575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85" y="339315"/>
            <a:ext cx="1221996" cy="121903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059" y="6328372"/>
            <a:ext cx="1937340" cy="226337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912845" y="58817"/>
            <a:ext cx="968483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600" dirty="0" smtClean="0">
                <a:solidFill>
                  <a:prstClr val="black"/>
                </a:solidFill>
              </a:rPr>
              <a:t>ATIVIDADES ESTRATÉGICAS PARA O CONTROLE DA TUBERCULOSE NO SISTEMA PRISIONAL</a:t>
            </a:r>
            <a:endParaRPr lang="pt-BR" sz="2600" dirty="0">
              <a:solidFill>
                <a:prstClr val="black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957229" y="1285686"/>
            <a:ext cx="72222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b="1" dirty="0" smtClean="0"/>
              <a:t>O TRATAMENTO DA TUBERCULOSE NO SISTEMA PRISIONAL</a:t>
            </a:r>
            <a:endParaRPr lang="pt-BR" sz="22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7720470" y="5791747"/>
            <a:ext cx="39854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 smtClean="0"/>
              <a:t>Fonte: Manual de Recomendações para o Controle da Tuberculose no Brasil, 2019</a:t>
            </a:r>
            <a:endParaRPr lang="pt-BR" sz="900" dirty="0"/>
          </a:p>
        </p:txBody>
      </p:sp>
      <p:sp>
        <p:nvSpPr>
          <p:cNvPr id="5" name="Retângulo 4"/>
          <p:cNvSpPr/>
          <p:nvPr/>
        </p:nvSpPr>
        <p:spPr>
          <a:xfrm>
            <a:off x="1058783" y="2185637"/>
            <a:ext cx="959858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u="sng" dirty="0"/>
              <a:t>Transferências entre unidades prisionais durante o tratamento</a:t>
            </a:r>
            <a:r>
              <a:rPr lang="pt-BR" sz="2200" dirty="0"/>
              <a:t>:</a:t>
            </a:r>
          </a:p>
          <a:p>
            <a:pPr algn="just"/>
            <a:endParaRPr lang="pt-BR" sz="22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200" dirty="0" smtClean="0"/>
              <a:t>O </a:t>
            </a:r>
            <a:r>
              <a:rPr lang="pt-BR" sz="2200" dirty="0"/>
              <a:t>prontuário de saúde deve sempre acompanhar o paciente</a:t>
            </a:r>
            <a:r>
              <a:rPr lang="pt-BR" sz="2200" dirty="0" smtClean="0"/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22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200" dirty="0"/>
              <a:t>A unidade prisional de origem deve comunicar à coordenação de saúde do sistema penitenciário e à unidade receptora sobre a transferência do paciente.</a:t>
            </a:r>
          </a:p>
        </p:txBody>
      </p:sp>
    </p:spTree>
    <p:extLst>
      <p:ext uri="{BB962C8B-B14F-4D97-AF65-F5344CB8AC3E}">
        <p14:creationId xmlns:p14="http://schemas.microsoft.com/office/powerpoint/2010/main" val="154620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1239" cy="68575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85" y="339315"/>
            <a:ext cx="1221996" cy="121903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059" y="6328372"/>
            <a:ext cx="1937340" cy="226337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912845" y="58817"/>
            <a:ext cx="968483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600" dirty="0" smtClean="0">
                <a:solidFill>
                  <a:prstClr val="black"/>
                </a:solidFill>
              </a:rPr>
              <a:t>ATIVIDADES ESTRATÉGICAS PARA O CONTROLE DA TUBERCULOSE NO SISTEMA PRISIONAL</a:t>
            </a:r>
            <a:endParaRPr lang="pt-BR" sz="2600" dirty="0">
              <a:solidFill>
                <a:prstClr val="black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074792" y="1177401"/>
            <a:ext cx="72222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b="1" dirty="0" smtClean="0"/>
              <a:t>O TRATAMENTO DA TUBERCULOSE NO SISTEMA PRISIONAL</a:t>
            </a:r>
            <a:endParaRPr lang="pt-BR" sz="22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47785" y="1740796"/>
            <a:ext cx="967885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u="sng" dirty="0" smtClean="0"/>
              <a:t>Continuidade do Tratamento após o livramento</a:t>
            </a:r>
            <a:r>
              <a:rPr lang="pt-BR" sz="2200" dirty="0" smtClean="0"/>
              <a:t>:</a:t>
            </a:r>
          </a:p>
          <a:p>
            <a:pPr algn="just"/>
            <a:endParaRPr lang="pt-BR" sz="2200" dirty="0"/>
          </a:p>
          <a:p>
            <a:pPr algn="just"/>
            <a:r>
              <a:rPr lang="pt-BR" sz="2200" dirty="0" smtClean="0"/>
              <a:t>Dificuldades: o livramento não é conhecido com antecedência e o local onde o paciente vai residir após a libertação é incerto.</a:t>
            </a:r>
          </a:p>
          <a:p>
            <a:pPr algn="just"/>
            <a:endParaRPr lang="pt-BR" sz="2200" dirty="0"/>
          </a:p>
          <a:p>
            <a:pPr algn="just"/>
            <a:r>
              <a:rPr lang="pt-BR" sz="2200" b="1" dirty="0" smtClean="0"/>
              <a:t>Recomendações:</a:t>
            </a:r>
          </a:p>
          <a:p>
            <a:pPr algn="just"/>
            <a:endParaRPr lang="pt-BR" sz="2200" dirty="0"/>
          </a:p>
          <a:p>
            <a:pPr marL="285750" indent="-285750" algn="just">
              <a:buFontTx/>
              <a:buChar char="-"/>
            </a:pPr>
            <a:r>
              <a:rPr lang="pt-BR" sz="2200" dirty="0" smtClean="0"/>
              <a:t>Fornecer informações necessárias a continuidade do tratamento mesmo após o livramento;</a:t>
            </a:r>
          </a:p>
          <a:p>
            <a:pPr marL="285750" indent="-285750" algn="just">
              <a:buFontTx/>
              <a:buChar char="-"/>
            </a:pPr>
            <a:r>
              <a:rPr lang="pt-BR" sz="2200" dirty="0"/>
              <a:t>A</a:t>
            </a:r>
            <a:r>
              <a:rPr lang="pt-BR" sz="2200" dirty="0" smtClean="0"/>
              <a:t> PPL deve ter documento de encaminhamento para continuidade do tratamento em unidade de saúde extramuros, constando data de início e esquema de tratamento;</a:t>
            </a:r>
          </a:p>
          <a:p>
            <a:pPr marL="285750" indent="-285750" algn="just">
              <a:buFontTx/>
              <a:buChar char="-"/>
            </a:pPr>
            <a:r>
              <a:rPr lang="pt-BR" sz="2200" dirty="0" smtClean="0"/>
              <a:t>A Unidade Prisional deverá comunicar o livramento do paciente e o endereço informado à vigilância epidemiológica do município.</a:t>
            </a:r>
            <a:endParaRPr lang="pt-BR" sz="2200" dirty="0"/>
          </a:p>
          <a:p>
            <a:pPr algn="just"/>
            <a:endParaRPr lang="pt-BR" sz="2200" dirty="0" smtClean="0"/>
          </a:p>
          <a:p>
            <a:pPr algn="just"/>
            <a:endParaRPr lang="pt-BR" sz="2200" dirty="0"/>
          </a:p>
          <a:p>
            <a:pPr algn="just"/>
            <a:endParaRPr lang="pt-BR" sz="2200" dirty="0" smtClean="0"/>
          </a:p>
          <a:p>
            <a:pPr algn="just"/>
            <a:endParaRPr lang="pt-BR" sz="220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 t="12381" r="15079" b="635"/>
          <a:stretch/>
        </p:blipFill>
        <p:spPr>
          <a:xfrm>
            <a:off x="10349138" y="2606493"/>
            <a:ext cx="1805723" cy="2223676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7612185" y="6578006"/>
            <a:ext cx="39854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 smtClean="0"/>
              <a:t>Fonte: Manual de Recomendações para o Controle da Tuberculose no Brasil, 2019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399070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1239" cy="68575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85" y="339315"/>
            <a:ext cx="1221996" cy="121903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059" y="6328372"/>
            <a:ext cx="1937340" cy="226337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817314" y="56278"/>
            <a:ext cx="968483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600" dirty="0" smtClean="0">
                <a:solidFill>
                  <a:prstClr val="black"/>
                </a:solidFill>
              </a:rPr>
              <a:t>ATIVIDADES ESTRATÉGICAS PARA O CONTROLE DA TUBERCULOSE NO SISTEMA PRISIONAL</a:t>
            </a:r>
            <a:endParaRPr lang="pt-BR" sz="2600" dirty="0">
              <a:solidFill>
                <a:prstClr val="black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643458" y="1044152"/>
            <a:ext cx="73191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b="1" dirty="0" smtClean="0"/>
              <a:t>MEDIDAS PARA REDUZIR A TRANSMISSÃO DA TUBERCULOSE</a:t>
            </a:r>
            <a:endParaRPr lang="pt-BR" sz="22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19578" y="1878858"/>
            <a:ext cx="1133822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200" dirty="0" smtClean="0"/>
              <a:t>Principal medida: </a:t>
            </a:r>
            <a:r>
              <a:rPr lang="pt-BR" sz="2200" b="1" dirty="0" smtClean="0"/>
              <a:t>Identificação precoce e tratamento oportuno dos casos existentes</a:t>
            </a:r>
            <a:r>
              <a:rPr lang="pt-BR" sz="2200" dirty="0" smtClean="0"/>
              <a:t>;</a:t>
            </a:r>
          </a:p>
          <a:p>
            <a:pPr algn="just"/>
            <a:endParaRPr lang="pt-BR" sz="22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200" dirty="0" smtClean="0"/>
              <a:t>O Isolamento Respiratório só está indicado nas seguintes situações:</a:t>
            </a:r>
          </a:p>
          <a:p>
            <a:pPr algn="just"/>
            <a:endParaRPr lang="pt-BR" sz="2200" dirty="0"/>
          </a:p>
          <a:p>
            <a:pPr marL="285750" indent="-285750" algn="just">
              <a:buFontTx/>
              <a:buChar char="-"/>
            </a:pPr>
            <a:r>
              <a:rPr lang="pt-BR" sz="2200" dirty="0" smtClean="0"/>
              <a:t>Casos identificados no momento do ingresso na prisão, pelo período de 15 dias, após o início do tratamento </a:t>
            </a:r>
            <a:r>
              <a:rPr lang="pt-BR" sz="2200" dirty="0" err="1" smtClean="0"/>
              <a:t>antiTB</a:t>
            </a:r>
            <a:r>
              <a:rPr lang="pt-BR" sz="2200" dirty="0" smtClean="0"/>
              <a:t>;</a:t>
            </a:r>
          </a:p>
          <a:p>
            <a:pPr marL="285750" indent="-285750" algn="just">
              <a:buFontTx/>
              <a:buChar char="-"/>
            </a:pPr>
            <a:endParaRPr lang="pt-BR" sz="2200" dirty="0"/>
          </a:p>
          <a:p>
            <a:pPr marL="285750" indent="-285750" algn="just">
              <a:buFontTx/>
              <a:buChar char="-"/>
            </a:pPr>
            <a:r>
              <a:rPr lang="pt-BR" sz="2200" dirty="0" smtClean="0"/>
              <a:t>Casos suspeitos ou confirmados de resistência;</a:t>
            </a:r>
          </a:p>
          <a:p>
            <a:pPr marL="285750" indent="-285750" algn="just">
              <a:buFontTx/>
              <a:buChar char="-"/>
            </a:pPr>
            <a:endParaRPr lang="pt-BR" sz="2200" dirty="0"/>
          </a:p>
          <a:p>
            <a:pPr marL="285750" indent="-285750" algn="just">
              <a:buFontTx/>
              <a:buChar char="-"/>
            </a:pPr>
            <a:r>
              <a:rPr lang="pt-BR" sz="2200" dirty="0" smtClean="0"/>
              <a:t>Falência ao tratamento.</a:t>
            </a:r>
          </a:p>
          <a:p>
            <a:pPr algn="just"/>
            <a:endParaRPr lang="pt-BR" sz="2200" dirty="0" smtClean="0"/>
          </a:p>
        </p:txBody>
      </p:sp>
      <p:sp>
        <p:nvSpPr>
          <p:cNvPr id="12" name="CaixaDeTexto 11"/>
          <p:cNvSpPr txBox="1"/>
          <p:nvPr/>
        </p:nvSpPr>
        <p:spPr>
          <a:xfrm>
            <a:off x="7872312" y="6041333"/>
            <a:ext cx="39854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 smtClean="0"/>
              <a:t>Fonte: Manual de Recomendações para o Controle da Tuberculose no Brasil, 2019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409003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1239" cy="68575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85" y="339315"/>
            <a:ext cx="1221996" cy="121903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059" y="6328372"/>
            <a:ext cx="1937340" cy="226337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669781" y="151360"/>
            <a:ext cx="98788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600" dirty="0" smtClean="0">
                <a:solidFill>
                  <a:prstClr val="black"/>
                </a:solidFill>
              </a:rPr>
              <a:t>ATIVIDADES ESTRATÉGICAS PARA O CONTROLE DA TUBERCULOSE NO SISTEMA PRISIONAL</a:t>
            </a:r>
            <a:endParaRPr lang="pt-BR" sz="2600" dirty="0">
              <a:solidFill>
                <a:prstClr val="black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808975" y="1137828"/>
            <a:ext cx="75471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b="1" dirty="0" smtClean="0"/>
              <a:t>MEDIDAS PARA REDUZIR A TRANSMISSÃO DA TUBERCULOSE</a:t>
            </a:r>
            <a:endParaRPr lang="pt-BR" sz="22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970546" y="1979338"/>
            <a:ext cx="10447422" cy="14465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200" u="sng" dirty="0"/>
              <a:t>Não </a:t>
            </a:r>
            <a:r>
              <a:rPr lang="pt-BR" sz="2200" dirty="0" smtClean="0"/>
              <a:t>está indicado o isolamento </a:t>
            </a:r>
            <a:r>
              <a:rPr lang="pt-BR" sz="2200" dirty="0"/>
              <a:t>do paciente com diagnóstico de TB que estiver recluso na cela, uma vez que os contatos já foram expostos ao risco de infecção e </a:t>
            </a:r>
            <a:r>
              <a:rPr lang="pt-BR" sz="2200" dirty="0" smtClean="0"/>
              <a:t>o contágio </a:t>
            </a:r>
            <a:r>
              <a:rPr lang="pt-BR" sz="2200" dirty="0"/>
              <a:t>tende a diminuir rapidamente nas duas primeiras semanas de tratamento.</a:t>
            </a:r>
          </a:p>
          <a:p>
            <a:pPr algn="ctr"/>
            <a:endParaRPr lang="pt-BR" sz="2200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434" y="3568958"/>
            <a:ext cx="3234193" cy="2422523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7971250" y="6025081"/>
            <a:ext cx="39854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 smtClean="0"/>
              <a:t>Fonte: Manual de Recomendações para o Controle da Tuberculose no Brasil, 2019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200109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1239" cy="68575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85" y="339315"/>
            <a:ext cx="1221996" cy="121903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059" y="6328372"/>
            <a:ext cx="1937340" cy="226337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669781" y="151360"/>
            <a:ext cx="98788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600" dirty="0" smtClean="0">
                <a:solidFill>
                  <a:prstClr val="black"/>
                </a:solidFill>
              </a:rPr>
              <a:t>ATIVIDADES ESTRATÉGICAS PARA O CONTROLE DA TUBERCULOSE NO SISTEMA PRISIONAL</a:t>
            </a:r>
            <a:endParaRPr lang="pt-BR" sz="2600" dirty="0">
              <a:solidFill>
                <a:prstClr val="black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874290" y="1137828"/>
            <a:ext cx="75471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b="1" dirty="0" smtClean="0"/>
              <a:t>MEDIDAS PARA REDUZIR A TRANSMISSÃO DA TUBERCULOSE</a:t>
            </a:r>
            <a:endParaRPr lang="pt-BR" sz="22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805218" y="1774400"/>
            <a:ext cx="106127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b="1" dirty="0" smtClean="0"/>
              <a:t>Uso de Máscaras:</a:t>
            </a:r>
          </a:p>
          <a:p>
            <a:pPr algn="just"/>
            <a:endParaRPr lang="pt-BR" sz="22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200" dirty="0" smtClean="0"/>
              <a:t>PPL: o </a:t>
            </a:r>
            <a:r>
              <a:rPr lang="pt-BR" sz="2200" dirty="0"/>
              <a:t>uso </a:t>
            </a:r>
            <a:r>
              <a:rPr lang="pt-BR" sz="2200" dirty="0" smtClean="0"/>
              <a:t>da máscara cirúrgica está </a:t>
            </a:r>
            <a:r>
              <a:rPr lang="pt-BR" sz="2200" dirty="0"/>
              <a:t>indicado quando a PPL estiver recebendo visitas, </a:t>
            </a:r>
            <a:r>
              <a:rPr lang="pt-BR" sz="2200" dirty="0" smtClean="0"/>
              <a:t>em </a:t>
            </a:r>
            <a:r>
              <a:rPr lang="pt-BR" sz="2200" dirty="0"/>
              <a:t>consulta ou em transporte para atendimento externo, </a:t>
            </a:r>
            <a:r>
              <a:rPr lang="pt-BR" sz="2200" b="1" u="sng" dirty="0" smtClean="0"/>
              <a:t>enquanto estiver transmitindo a doença</a:t>
            </a:r>
            <a:r>
              <a:rPr lang="pt-BR" sz="2200" dirty="0" smtClean="0"/>
              <a:t>.</a:t>
            </a:r>
          </a:p>
          <a:p>
            <a:pPr algn="just"/>
            <a:endParaRPr lang="pt-BR" sz="22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200" dirty="0" smtClean="0"/>
              <a:t>Profissional: deverá utilizar </a:t>
            </a:r>
            <a:r>
              <a:rPr lang="pt-BR" sz="2200" dirty="0"/>
              <a:t>a máscara PFF2 ou N95 </a:t>
            </a:r>
            <a:r>
              <a:rPr lang="pt-BR" sz="2200" b="1" u="sng" dirty="0"/>
              <a:t>quando estiver transportando a pessoa com TB (ainda </a:t>
            </a:r>
            <a:r>
              <a:rPr lang="pt-BR" sz="2200" b="1" u="sng" dirty="0" err="1"/>
              <a:t>bacilífera</a:t>
            </a:r>
            <a:r>
              <a:rPr lang="pt-BR" sz="2200" b="1" u="sng" dirty="0"/>
              <a:t>) para atendimento externo ou em consulta no ambulatório da própria unidade</a:t>
            </a:r>
            <a:r>
              <a:rPr lang="pt-BR" sz="2200" dirty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2200" dirty="0" smtClean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072" y="5252275"/>
            <a:ext cx="1901958" cy="1426468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7971250" y="6025081"/>
            <a:ext cx="39854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 smtClean="0"/>
              <a:t>Fonte: Manual de Recomendações para o Controle da Tuberculose no Brasil, 2019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311692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1239" cy="68575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85" y="339315"/>
            <a:ext cx="1221996" cy="121903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059" y="6328372"/>
            <a:ext cx="1937340" cy="226337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669781" y="151360"/>
            <a:ext cx="98788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600" dirty="0" smtClean="0">
                <a:solidFill>
                  <a:prstClr val="black"/>
                </a:solidFill>
              </a:rPr>
              <a:t>ATIVIDADES ESTRATÉGICAS PARA O CONTROLE DA TUBERCULOSE NO SISTEMA PRISIONAL</a:t>
            </a:r>
            <a:endParaRPr lang="pt-BR" sz="2600" dirty="0">
              <a:solidFill>
                <a:prstClr val="black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691408" y="1137828"/>
            <a:ext cx="75471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b="1" dirty="0" smtClean="0"/>
              <a:t>MEDIDAS PARA REDUZIR A TRANSMISSÃO DA TUBERCULOSE</a:t>
            </a:r>
            <a:endParaRPr lang="pt-BR" sz="22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789244" y="1969293"/>
            <a:ext cx="106127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b="1" dirty="0" smtClean="0"/>
              <a:t>IMPORTANTE:</a:t>
            </a:r>
          </a:p>
          <a:p>
            <a:pPr algn="just"/>
            <a:endParaRPr lang="pt-BR" sz="2200" b="1" dirty="0"/>
          </a:p>
          <a:p>
            <a:pPr algn="just"/>
            <a:r>
              <a:rPr lang="pt-BR" sz="2200" dirty="0" smtClean="0"/>
              <a:t>O uso de máscaras no atendimento do SR e pacientes com TB deve ser feito de forma criteriosa. </a:t>
            </a:r>
            <a:endParaRPr lang="pt-BR" sz="2200" dirty="0"/>
          </a:p>
          <a:p>
            <a:pPr algn="just"/>
            <a:endParaRPr lang="pt-BR" sz="2200" dirty="0" smtClean="0"/>
          </a:p>
          <a:p>
            <a:pPr algn="just"/>
            <a:r>
              <a:rPr lang="pt-BR" sz="2200" b="1" dirty="0" smtClean="0"/>
              <a:t>As medidas administrativas (exemplo: diminuir a demora no atendimento e na identificação do SR) e de controle ambiental (exemplo: designar local adequado para coleta de escarro) são as medidas de maior impacto no controle da infecção.</a:t>
            </a:r>
            <a:endParaRPr lang="pt-BR" sz="2200" b="1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2200" dirty="0" smtClean="0"/>
          </a:p>
        </p:txBody>
      </p:sp>
      <p:sp>
        <p:nvSpPr>
          <p:cNvPr id="12" name="CaixaDeTexto 11"/>
          <p:cNvSpPr txBox="1"/>
          <p:nvPr/>
        </p:nvSpPr>
        <p:spPr>
          <a:xfrm>
            <a:off x="7971250" y="6025081"/>
            <a:ext cx="39854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 smtClean="0"/>
              <a:t>Fonte: Manual de Recomendações para o Controle da Tuberculose no Brasil, 2019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357801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1239" cy="68575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85" y="339315"/>
            <a:ext cx="1221996" cy="121903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059" y="6328372"/>
            <a:ext cx="1937340" cy="226337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669781" y="151360"/>
            <a:ext cx="98788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600" dirty="0" smtClean="0">
                <a:solidFill>
                  <a:prstClr val="black"/>
                </a:solidFill>
              </a:rPr>
              <a:t>ATIVIDADES ESTRATÉGICAS PARA O CONTROLE DA TUBERCULOSE NO SISTEMA PRISIONAL</a:t>
            </a:r>
            <a:endParaRPr lang="pt-BR" sz="2600" dirty="0">
              <a:solidFill>
                <a:prstClr val="black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522760" y="1342901"/>
            <a:ext cx="75471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b="1" dirty="0" smtClean="0"/>
              <a:t>MEDIDAS PARA REDUZIR A TRANSMISSÃO DA TUBERCULOSE</a:t>
            </a:r>
            <a:endParaRPr lang="pt-BR" sz="22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770021" y="1870997"/>
            <a:ext cx="1077857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3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300" b="1" u="sng" dirty="0"/>
              <a:t>Os familiares das PPL com TB ativa devem ser orientados a procurar a unidade básica de saúde mais próxima de sua </a:t>
            </a:r>
            <a:r>
              <a:rPr lang="pt-BR" sz="2300" b="1" u="sng" dirty="0" smtClean="0"/>
              <a:t>residência,</a:t>
            </a:r>
            <a:r>
              <a:rPr lang="pt-BR" sz="2300" dirty="0" smtClean="0"/>
              <a:t> </a:t>
            </a:r>
            <a:r>
              <a:rPr lang="pt-BR" sz="2300" dirty="0"/>
              <a:t>para </a:t>
            </a:r>
            <a:r>
              <a:rPr lang="pt-BR" sz="2300" dirty="0" smtClean="0"/>
              <a:t>avaliação e realização dos </a:t>
            </a:r>
            <a:r>
              <a:rPr lang="pt-BR" sz="2300" dirty="0"/>
              <a:t>exames </a:t>
            </a:r>
            <a:r>
              <a:rPr lang="pt-BR" sz="2300" dirty="0" smtClean="0"/>
              <a:t>necessários, se estabelecidos critérios de contatos.</a:t>
            </a:r>
          </a:p>
          <a:p>
            <a:pPr algn="just"/>
            <a:endParaRPr lang="pt-BR" sz="2300" dirty="0"/>
          </a:p>
          <a:p>
            <a:pPr algn="just"/>
            <a:endParaRPr lang="pt-BR" sz="2300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686" y="3670144"/>
            <a:ext cx="2994875" cy="2449101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7971250" y="6025081"/>
            <a:ext cx="39854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 smtClean="0"/>
              <a:t>Fonte: Manual de Recomendações para o Controle da Tuberculose no Brasil, 2019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426063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1239" cy="68575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85" y="339315"/>
            <a:ext cx="1221996" cy="121903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059" y="6328372"/>
            <a:ext cx="1937340" cy="226337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902201" y="115120"/>
            <a:ext cx="952741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600" dirty="0" smtClean="0">
                <a:solidFill>
                  <a:prstClr val="black"/>
                </a:solidFill>
              </a:rPr>
              <a:t>ATIVIDADES ESTRATÉGICAS PARA O CONTROLE DA TUBERCULOSE NO SISTEMA PRISIONAL</a:t>
            </a:r>
            <a:endParaRPr lang="pt-BR" sz="2600" dirty="0">
              <a:solidFill>
                <a:prstClr val="black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895392" y="1304230"/>
            <a:ext cx="91292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b="1" dirty="0" smtClean="0"/>
              <a:t>DETECÇÃO DE TUBERCULOSE ENTRE PROFISSIONAIS DO SISTEMA PRISIONAL</a:t>
            </a:r>
            <a:endParaRPr lang="pt-BR" sz="22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830175" y="2172614"/>
            <a:ext cx="1073217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200" dirty="0" smtClean="0"/>
              <a:t>Exames admissionais e periódicos devem ser realizados em todos os profissionais que atuam junto às PPL.</a:t>
            </a:r>
          </a:p>
          <a:p>
            <a:pPr algn="just"/>
            <a:endParaRPr lang="pt-BR" sz="2200" dirty="0" smtClean="0"/>
          </a:p>
          <a:p>
            <a:pPr algn="just"/>
            <a:r>
              <a:rPr lang="pt-BR" sz="2200" dirty="0" smtClean="0"/>
              <a:t>- A avaliação deve incluir radiografia de tórax e teste tuberculínico anuais em caso de não reatividade ao teste inicial/atual; </a:t>
            </a:r>
          </a:p>
          <a:p>
            <a:pPr algn="just"/>
            <a:endParaRPr lang="pt-BR" sz="2200" dirty="0" smtClean="0"/>
          </a:p>
          <a:p>
            <a:pPr algn="just"/>
            <a:r>
              <a:rPr lang="pt-BR" sz="2200" dirty="0" smtClean="0"/>
              <a:t>- Profissionais com sintomas sugestivos de tuberculose devem realizar exames de diagnóstico.</a:t>
            </a:r>
          </a:p>
          <a:p>
            <a:pPr algn="just"/>
            <a:endParaRPr lang="pt-BR" sz="22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7971250" y="6025081"/>
            <a:ext cx="39854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 smtClean="0"/>
              <a:t>Fonte: Manual de Recomendações para o Controle da Tuberculose no Brasil, 2019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50120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428"/>
            <a:ext cx="12191239" cy="68575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85" y="339315"/>
            <a:ext cx="1221996" cy="121903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059" y="6328372"/>
            <a:ext cx="1937340" cy="22633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185134" y="1356841"/>
            <a:ext cx="98217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 smtClean="0"/>
              <a:t>A garantia do acesso das PPL às ações e serviços de saúde no âmbito do SUS constitui uma responsabilidade partilhada entre Segurança Pública e Saúde, de acordo com o que é preconizado pela Política Nacional de Atenção Integral à Saúde das Pessoas Privadas de Liberdade no Sistema Prisional (PNAISP);</a:t>
            </a:r>
            <a:endParaRPr lang="pt-BR" sz="20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3418895" y="510086"/>
            <a:ext cx="50668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 smtClean="0"/>
              <a:t>PREMISSAS</a:t>
            </a:r>
            <a:endParaRPr lang="pt-BR" sz="30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185134" y="2833723"/>
            <a:ext cx="9821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 smtClean="0"/>
              <a:t>A Tuberculose nas prisões constitui um sério problema de saúde, com relativa frequência de formas resistentes e multirresistentes;</a:t>
            </a:r>
            <a:endParaRPr lang="pt-BR" sz="20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185134" y="3743415"/>
            <a:ext cx="9821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 smtClean="0"/>
              <a:t>O risco de adoecer por tuberculose é partilhado entre PPL, guardas, profissionais de saúde, visitantes e entre todas as pessoas que frequentam as prisões;</a:t>
            </a:r>
            <a:endParaRPr lang="pt-BR" sz="20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185134" y="4689158"/>
            <a:ext cx="98217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 smtClean="0"/>
              <a:t>A mobilidade do preso dentro do sistema aumenta esse risco, uma vez que o preso circula entre diferentes instituições do sistema judiciário, centros de saúde e comunidade geral, durante e após o cumprimento da sua sentença.</a:t>
            </a:r>
            <a:endParaRPr lang="pt-BR" sz="20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966284" y="5885791"/>
            <a:ext cx="39854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 smtClean="0"/>
              <a:t>Fonte: Manual de Recomendações para o Controle da Tuberculose no Brasil, 2019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323549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1239" cy="68575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85" y="339315"/>
            <a:ext cx="1221996" cy="121903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059" y="6328372"/>
            <a:ext cx="1937340" cy="226337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899201" y="140801"/>
            <a:ext cx="95649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600" dirty="0" smtClean="0">
                <a:solidFill>
                  <a:prstClr val="black"/>
                </a:solidFill>
              </a:rPr>
              <a:t>ATIVIDADES ESTRATÉGICAS PARA O CONTROLE DA TUBERCULOSE NO SISTEMA PRISIONAL</a:t>
            </a:r>
            <a:endParaRPr lang="pt-BR" sz="2600" dirty="0">
              <a:solidFill>
                <a:prstClr val="black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602303" y="1285848"/>
            <a:ext cx="91292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b="1" dirty="0" smtClean="0"/>
              <a:t>VIGILÂNCIA EPIDEMIOLÓGICA, MONITORAMENTO E AVALIAÇÃO</a:t>
            </a:r>
            <a:endParaRPr lang="pt-BR" sz="22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859427" y="2182716"/>
            <a:ext cx="1075104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200" dirty="0" smtClean="0"/>
              <a:t>Todos os casos de TB identificados devem ser notificados – Ficha do Sistema Nacional de Agravos de Notificação (</a:t>
            </a:r>
            <a:r>
              <a:rPr lang="pt-BR" sz="2200" dirty="0" err="1" smtClean="0"/>
              <a:t>Sinan</a:t>
            </a:r>
            <a:r>
              <a:rPr lang="pt-BR" sz="2200" dirty="0" smtClean="0"/>
              <a:t>), mencionando a origem prisional do caso;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22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200" dirty="0" smtClean="0"/>
              <a:t>Deve ser organizado o fluxo dos boletins de acompanhamento do </a:t>
            </a:r>
            <a:r>
              <a:rPr lang="pt-BR" sz="2200" dirty="0" err="1" smtClean="0"/>
              <a:t>Sinan</a:t>
            </a:r>
            <a:r>
              <a:rPr lang="pt-BR" sz="2200" dirty="0" smtClean="0"/>
              <a:t> para envio aos municípios.</a:t>
            </a:r>
          </a:p>
        </p:txBody>
      </p:sp>
      <p:pic>
        <p:nvPicPr>
          <p:cNvPr id="1026" name="Picture 2" descr="http://vigilancia.saude.mg.gov.br/wp-content/uploads/2016/07/SINANNET2-300x11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066" y="3967820"/>
            <a:ext cx="5021105" cy="189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7971250" y="6025081"/>
            <a:ext cx="39854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 smtClean="0"/>
              <a:t>Fonte: Manual de Recomendações para o Controle da Tuberculose no Brasil, 2019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369038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592" y="101555"/>
            <a:ext cx="4533336" cy="651827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1" y="6477003"/>
            <a:ext cx="1453005" cy="169753"/>
          </a:xfrm>
          <a:prstGeom prst="rect">
            <a:avLst/>
          </a:prstGeom>
        </p:spPr>
      </p:pic>
      <p:sp>
        <p:nvSpPr>
          <p:cNvPr id="59396" name="CaixaDeTexto 5"/>
          <p:cNvSpPr txBox="1">
            <a:spLocks noChangeArrowheads="1"/>
          </p:cNvSpPr>
          <p:nvPr/>
        </p:nvSpPr>
        <p:spPr bwMode="auto">
          <a:xfrm>
            <a:off x="7592183" y="764703"/>
            <a:ext cx="257450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 algn="ctr" eaLnBrk="1" hangingPunct="1">
              <a:defRPr sz="2000" b="1">
                <a:solidFill>
                  <a:srgbClr val="A50021"/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2200" dirty="0">
                <a:solidFill>
                  <a:schemeClr val="tx1"/>
                </a:solidFill>
              </a:rPr>
              <a:t>Ficha de notificação de Tuberculose/MS</a:t>
            </a:r>
            <a:endParaRPr lang="en-US" altLang="pt-BR" sz="2200" dirty="0">
              <a:solidFill>
                <a:schemeClr val="tx1"/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71" y="265686"/>
            <a:ext cx="1233962" cy="1230968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3143672" y="3861048"/>
            <a:ext cx="3024336" cy="360040"/>
          </a:xfrm>
          <a:prstGeom prst="rect">
            <a:avLst/>
          </a:prstGeom>
          <a:noFill/>
          <a:ln w="381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12" name="Conector reto 11"/>
          <p:cNvCxnSpPr/>
          <p:nvPr/>
        </p:nvCxnSpPr>
        <p:spPr>
          <a:xfrm>
            <a:off x="4367808" y="4041068"/>
            <a:ext cx="86409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>
            <a:stCxn id="13" idx="3"/>
          </p:cNvCxnSpPr>
          <p:nvPr/>
        </p:nvCxnSpPr>
        <p:spPr>
          <a:xfrm>
            <a:off x="6168008" y="4041068"/>
            <a:ext cx="187220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5"/>
          <p:cNvSpPr txBox="1">
            <a:spLocks noChangeArrowheads="1"/>
          </p:cNvSpPr>
          <p:nvPr/>
        </p:nvSpPr>
        <p:spPr bwMode="auto">
          <a:xfrm>
            <a:off x="8040216" y="3620853"/>
            <a:ext cx="2390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 algn="ctr" eaLnBrk="1" hangingPunct="1">
              <a:defRPr sz="2000" b="1">
                <a:solidFill>
                  <a:srgbClr val="A50021"/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pt-BR" sz="1800" b="0" dirty="0">
                <a:solidFill>
                  <a:schemeClr val="tx1"/>
                </a:solidFill>
              </a:rPr>
              <a:t>Se for PPL, é </a:t>
            </a:r>
            <a:r>
              <a:rPr lang="en-US" altLang="pt-BR" sz="1800" b="0" dirty="0" err="1">
                <a:solidFill>
                  <a:schemeClr val="tx1"/>
                </a:solidFill>
              </a:rPr>
              <a:t>necessário</a:t>
            </a:r>
            <a:r>
              <a:rPr lang="en-US" altLang="pt-BR" sz="1800" b="0" dirty="0">
                <a:solidFill>
                  <a:schemeClr val="tx1"/>
                </a:solidFill>
              </a:rPr>
              <a:t> </a:t>
            </a:r>
            <a:r>
              <a:rPr lang="en-US" altLang="pt-BR" sz="1800" b="0" dirty="0" err="1">
                <a:solidFill>
                  <a:schemeClr val="tx1"/>
                </a:solidFill>
              </a:rPr>
              <a:t>informar</a:t>
            </a:r>
            <a:r>
              <a:rPr lang="en-US" altLang="pt-BR" sz="1800" b="0" dirty="0">
                <a:solidFill>
                  <a:schemeClr val="tx1"/>
                </a:solidFill>
              </a:rPr>
              <a:t> no campo 33 </a:t>
            </a:r>
            <a:r>
              <a:rPr lang="en-US" altLang="pt-BR" sz="1800" b="0" dirty="0" smtClean="0">
                <a:solidFill>
                  <a:schemeClr val="tx1"/>
                </a:solidFill>
              </a:rPr>
              <a:t>da </a:t>
            </a:r>
            <a:r>
              <a:rPr lang="en-US" altLang="pt-BR" sz="1800" b="0" dirty="0" err="1" smtClean="0">
                <a:solidFill>
                  <a:schemeClr val="tx1"/>
                </a:solidFill>
              </a:rPr>
              <a:t>ficha</a:t>
            </a:r>
            <a:r>
              <a:rPr lang="en-US" altLang="pt-BR" sz="1800" b="0" dirty="0" smtClean="0">
                <a:solidFill>
                  <a:schemeClr val="tx1"/>
                </a:solidFill>
              </a:rPr>
              <a:t>.</a:t>
            </a:r>
            <a:endParaRPr lang="en-US" altLang="pt-BR" sz="1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18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1" cy="685799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1" y="6477003"/>
            <a:ext cx="1453005" cy="169753"/>
          </a:xfrm>
          <a:prstGeom prst="rect">
            <a:avLst/>
          </a:prstGeom>
        </p:spPr>
      </p:pic>
      <p:sp>
        <p:nvSpPr>
          <p:cNvPr id="8" name="Título 3"/>
          <p:cNvSpPr>
            <a:spLocks noGrp="1"/>
          </p:cNvSpPr>
          <p:nvPr>
            <p:ph type="ctrTitle"/>
          </p:nvPr>
        </p:nvSpPr>
        <p:spPr>
          <a:xfrm>
            <a:off x="3395700" y="2276872"/>
            <a:ext cx="5400600" cy="990600"/>
          </a:xfrm>
        </p:spPr>
        <p:txBody>
          <a:bodyPr/>
          <a:lstStyle/>
          <a:p>
            <a:pPr eaLnBrk="1" hangingPunct="1"/>
            <a:r>
              <a:rPr lang="pt-BR" altLang="pt-BR" sz="3800" i="1" dirty="0">
                <a:solidFill>
                  <a:srgbClr val="A50021"/>
                </a:solidFill>
              </a:rPr>
              <a:t>Obrigada!</a:t>
            </a:r>
          </a:p>
        </p:txBody>
      </p:sp>
      <p:sp>
        <p:nvSpPr>
          <p:cNvPr id="9" name="Título 3"/>
          <p:cNvSpPr txBox="1">
            <a:spLocks/>
          </p:cNvSpPr>
          <p:nvPr/>
        </p:nvSpPr>
        <p:spPr bwMode="auto">
          <a:xfrm>
            <a:off x="1506519" y="4221088"/>
            <a:ext cx="91440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300" dirty="0">
                <a:solidFill>
                  <a:srgbClr val="000000"/>
                </a:solidFill>
                <a:latin typeface="Arial" charset="0"/>
              </a:rPr>
              <a:t>Coordenação </a:t>
            </a:r>
            <a:r>
              <a:rPr lang="pt-BR" altLang="pt-BR" sz="2300" dirty="0">
                <a:solidFill>
                  <a:srgbClr val="000000"/>
                </a:solidFill>
                <a:latin typeface="Arial" charset="0"/>
              </a:rPr>
              <a:t>de Controle da Tuberculose, Tracoma e Hanseníase</a:t>
            </a:r>
            <a:endParaRPr lang="pt-BR" altLang="pt-BR" sz="2300" dirty="0">
              <a:solidFill>
                <a:srgbClr val="000000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300" dirty="0">
                <a:solidFill>
                  <a:srgbClr val="000000"/>
                </a:solidFill>
                <a:latin typeface="Arial" charset="0"/>
              </a:rPr>
              <a:t>DVCC/SVE/SUBVS/SES-MG</a:t>
            </a:r>
            <a:endParaRPr lang="pt-BR" altLang="pt-BR" sz="2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ítulo 3"/>
          <p:cNvSpPr txBox="1">
            <a:spLocks/>
          </p:cNvSpPr>
          <p:nvPr/>
        </p:nvSpPr>
        <p:spPr bwMode="auto">
          <a:xfrm>
            <a:off x="1506519" y="5430961"/>
            <a:ext cx="91440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dirty="0">
                <a:solidFill>
                  <a:srgbClr val="000000"/>
                </a:solidFill>
                <a:latin typeface="Arial" charset="0"/>
              </a:rPr>
              <a:t>tuberculose@saude.mg.gov.br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dirty="0">
                <a:solidFill>
                  <a:srgbClr val="000000"/>
                </a:solidFill>
                <a:latin typeface="Arial" charset="0"/>
              </a:rPr>
              <a:t>maira.veloso@saude.mg.gov.br</a:t>
            </a:r>
            <a:endParaRPr lang="pt-BR" altLang="pt-BR" sz="2000" dirty="0">
              <a:solidFill>
                <a:srgbClr val="000000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dirty="0">
                <a:solidFill>
                  <a:srgbClr val="000000"/>
                </a:solidFill>
                <a:latin typeface="Arial" charset="0"/>
              </a:rPr>
              <a:t>(31) 3916-0336</a:t>
            </a:r>
            <a:endParaRPr lang="pt-BR" altLang="pt-BR" sz="18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548680"/>
            <a:ext cx="1010564" cy="100811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0025" y="219275"/>
            <a:ext cx="201930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93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428"/>
            <a:ext cx="12191239" cy="685757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578" y="2316163"/>
            <a:ext cx="9738843" cy="94220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17" y="4890228"/>
            <a:ext cx="4339634" cy="50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37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428"/>
            <a:ext cx="12191239" cy="68575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85" y="339315"/>
            <a:ext cx="1221996" cy="121903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059" y="6328372"/>
            <a:ext cx="1937340" cy="226337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387841" y="404837"/>
            <a:ext cx="55620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 smtClean="0"/>
              <a:t>CARACTERIZAÇÃO DA POPULAÇÃO</a:t>
            </a:r>
            <a:endParaRPr lang="pt-BR" sz="30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185134" y="1400077"/>
            <a:ext cx="98217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dirty="0" smtClean="0"/>
              <a:t>A taxa de incidência da tuberculose na população prisional é cerca de 28 vezes superior à população geral;</a:t>
            </a:r>
            <a:endParaRPr lang="pt-BR" sz="22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185134" y="2305287"/>
            <a:ext cx="98217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dirty="0" smtClean="0"/>
              <a:t>Dos 69 mil casos da doença no Brasil em 2017, 7677 estavam presos, representando cerca de 10% do total de casos</a:t>
            </a:r>
            <a:r>
              <a:rPr lang="pt-BR" sz="2200" dirty="0"/>
              <a:t>;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185134" y="4535497"/>
            <a:ext cx="98217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dirty="0" smtClean="0"/>
              <a:t>Estudo realizado no Rio de Janeiro mostrou que 84% dos doentes adquiriram a TB na prisão. Esses dados sugerem que a TB entre os presos está predominantemente relacionada à transmissão intrainstitucional ligada às precárias condições de encarceramento. </a:t>
            </a:r>
            <a:endParaRPr lang="pt-BR" sz="22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185134" y="3303757"/>
            <a:ext cx="98217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dirty="0" smtClean="0"/>
              <a:t>Em 2018, Minas Gerais registrou 4188 casos de tuberculose, sendo 298 na população privada de liberdade, correspondendo a 7% do total de casos do Estado;</a:t>
            </a:r>
            <a:endParaRPr lang="pt-BR" sz="22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6966284" y="5982047"/>
            <a:ext cx="39854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 smtClean="0"/>
              <a:t>Fonte: Manual de Recomendações para o Controle da Tuberculose no Brasil, 2019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243075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1239" cy="68575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85" y="339315"/>
            <a:ext cx="1221996" cy="121903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059" y="6328372"/>
            <a:ext cx="1937340" cy="226337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876985" y="542672"/>
            <a:ext cx="91298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BR" sz="2700" dirty="0">
                <a:solidFill>
                  <a:prstClr val="black"/>
                </a:solidFill>
              </a:rPr>
              <a:t>OBSTÁCULOS PARA O CONTROLE DA TB NO SISTEMA PRISIONAL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848250" y="1620182"/>
            <a:ext cx="105937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200" dirty="0" smtClean="0"/>
              <a:t>Falta de informação sobre TB para a População Privada de Liberdade, guardas e outros profissionais que atuam nas prisões e a subvalorização dos sintomas pelas PPL;</a:t>
            </a:r>
            <a:endParaRPr lang="pt-BR" sz="22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846268" y="2549745"/>
            <a:ext cx="98217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200" dirty="0" smtClean="0"/>
              <a:t>Dificuldade de acesso das PPL ao serviço de saúde;</a:t>
            </a:r>
            <a:endParaRPr lang="pt-BR" sz="22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870785" y="4780900"/>
            <a:ext cx="98217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200" dirty="0" smtClean="0"/>
              <a:t>Escassez de recursos humanos e financeiros e a oferta limitada dos serviços de saúde.</a:t>
            </a:r>
            <a:endParaRPr lang="pt-BR" sz="22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870794" y="3235886"/>
            <a:ext cx="98217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200" dirty="0" smtClean="0"/>
              <a:t>Baixa participação das PPL no processo de tratamento e nas ações de prevenção;</a:t>
            </a:r>
            <a:endParaRPr lang="pt-BR" sz="22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870794" y="3875615"/>
            <a:ext cx="98217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200" dirty="0" smtClean="0"/>
              <a:t>O risco de estigmatização e de segregação considerando a importância da proteção gerada pelo pertencimento grupal;</a:t>
            </a:r>
            <a:endParaRPr lang="pt-BR" sz="22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7279106" y="5824873"/>
            <a:ext cx="39854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 smtClean="0"/>
              <a:t>Fonte: Manual de Recomendações para o Controle da Tuberculose no Brasil, 2019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62849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239" cy="68575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85" y="339315"/>
            <a:ext cx="1221996" cy="121903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059" y="6328372"/>
            <a:ext cx="1937340" cy="226337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871178" y="219473"/>
            <a:ext cx="948006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600" dirty="0" smtClean="0">
                <a:solidFill>
                  <a:prstClr val="black"/>
                </a:solidFill>
              </a:rPr>
              <a:t>ATIVIDADES ESTRATÉGICAS PARA O CONTROLE DA TUBERCULOSE NO SISTEMA PRISIONAL</a:t>
            </a:r>
            <a:endParaRPr lang="pt-BR" sz="2600" dirty="0">
              <a:solidFill>
                <a:prstClr val="black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258025" y="1392844"/>
            <a:ext cx="98217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DETECÇÃO DE CASOS</a:t>
            </a:r>
            <a:endParaRPr lang="pt-BR" sz="22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914400" y="2099020"/>
            <a:ext cx="1069325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200" dirty="0" smtClean="0"/>
              <a:t>Busca Passiva: Demanda espontânea;</a:t>
            </a:r>
          </a:p>
          <a:p>
            <a:pPr algn="just"/>
            <a:endParaRPr lang="pt-BR" sz="22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200" dirty="0" smtClean="0"/>
              <a:t>Busca Ativa de Sintomático Respiratório: Deve ser realizada no momento do ingresso, entre os contatos e rastreamento de massa (“campanha”).</a:t>
            </a:r>
          </a:p>
          <a:p>
            <a:pPr algn="just"/>
            <a:endParaRPr lang="pt-BR" sz="2200" dirty="0"/>
          </a:p>
          <a:p>
            <a:pPr algn="just"/>
            <a:r>
              <a:rPr lang="pt-BR" sz="2200" dirty="0" smtClean="0"/>
              <a:t>Os profissionais de saúde prisional devem sempre perguntar às PPL que vão ao serviço de saúde se apresentam tosse, qualquer que seja o motivo da consulta.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885651" y="5009585"/>
            <a:ext cx="8419935" cy="430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200" b="1" dirty="0" smtClean="0"/>
              <a:t>SINTOMÁTICO RESPIRATÓRIO NA PPL: TOSSE DE QUALQUER DURAÇÃO </a:t>
            </a:r>
            <a:endParaRPr lang="pt-BR" sz="22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7576669" y="5860637"/>
            <a:ext cx="39854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 smtClean="0"/>
              <a:t>Fonte: Manual de Recomendações para o Controle da Tuberculose no Brasil, 2019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290131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1239" cy="68575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85" y="339315"/>
            <a:ext cx="1221996" cy="121903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059" y="6328372"/>
            <a:ext cx="1937340" cy="226337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803931" y="234629"/>
            <a:ext cx="968483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600" dirty="0" smtClean="0">
                <a:solidFill>
                  <a:prstClr val="black"/>
                </a:solidFill>
              </a:rPr>
              <a:t>ATIVIDADES ESTRATÉGICAS PARA O CONTROLE DA TUBERCULOSE NO SISTEMA PRISIONAL</a:t>
            </a:r>
            <a:endParaRPr lang="pt-BR" sz="2600" dirty="0">
              <a:solidFill>
                <a:prstClr val="black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385817" y="1205608"/>
            <a:ext cx="98217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DETECÇÃO DE CASOS</a:t>
            </a:r>
            <a:endParaRPr lang="pt-BR" sz="22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73206" y="1648909"/>
            <a:ext cx="1122919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u="sng" dirty="0" smtClean="0"/>
              <a:t>Busca Ativa no momento do ingresso:</a:t>
            </a:r>
          </a:p>
          <a:p>
            <a:pPr algn="just"/>
            <a:endParaRPr lang="pt-BR" sz="22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200" dirty="0" smtClean="0"/>
              <a:t>Detecção Precoce, com o objetivo de identificar e tratar os pacientes com a doença, impedindo a introdução de novos casos nas unidades prisionais; </a:t>
            </a:r>
          </a:p>
          <a:p>
            <a:pPr algn="just"/>
            <a:endParaRPr lang="pt-BR" sz="22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200" dirty="0" smtClean="0"/>
              <a:t>Deve fazer parte do exame admissional e ser realizado no prazo máximo de 7 dias após o ingresso na unidade prisional.</a:t>
            </a:r>
          </a:p>
          <a:p>
            <a:pPr algn="just"/>
            <a:endParaRPr lang="pt-BR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dirty="0" smtClean="0"/>
              <a:t>Em caso de tosse, proceder com a realização do exame bacteriológico de escarro;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dirty="0" smtClean="0"/>
              <a:t>Submeter todas as PPL ao exame radiológico de tórax, independentemente da existência de sintomas. As pessoas com alteração radiológica sugestivas de TB deverão ser submetidas aos testes para diagnóstico.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7816906" y="6041368"/>
            <a:ext cx="39854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 smtClean="0"/>
              <a:t>Fonte: Manual de Recomendações para o Controle da Tuberculose no Brasil, 2019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352278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1239" cy="68575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85" y="339315"/>
            <a:ext cx="1221996" cy="121903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059" y="6328372"/>
            <a:ext cx="1937340" cy="226337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939596" y="154184"/>
            <a:ext cx="942898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600" dirty="0" smtClean="0">
                <a:solidFill>
                  <a:prstClr val="black"/>
                </a:solidFill>
              </a:rPr>
              <a:t>ATIVIDADES ESTRATÉGICAS PARA O CONTROLE DA TUBERCULOSE NO SISTEMA PRISIONAL</a:t>
            </a:r>
            <a:endParaRPr lang="pt-BR" sz="2600" dirty="0">
              <a:solidFill>
                <a:prstClr val="black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524000" y="1138911"/>
            <a:ext cx="98217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DETECÇÃO DE CASOS</a:t>
            </a:r>
            <a:endParaRPr lang="pt-BR" sz="22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27797" y="1599282"/>
            <a:ext cx="1132764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u="sng" dirty="0" smtClean="0"/>
              <a:t>Busca Ativa em contatos:</a:t>
            </a:r>
          </a:p>
          <a:p>
            <a:pPr algn="just"/>
            <a:endParaRPr lang="pt-BR" sz="22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200" dirty="0" smtClean="0"/>
              <a:t>Identificar outras pessoas com tuberculose ativa (busca do sintomático respiratório);</a:t>
            </a:r>
          </a:p>
          <a:p>
            <a:pPr algn="just"/>
            <a:endParaRPr lang="pt-BR" sz="22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200" dirty="0" smtClean="0"/>
              <a:t>Identificar pessoas infectadas pelo HIV.</a:t>
            </a:r>
          </a:p>
          <a:p>
            <a:pPr algn="just"/>
            <a:endParaRPr lang="pt-BR" sz="2200" dirty="0" smtClean="0"/>
          </a:p>
          <a:p>
            <a:pPr algn="just"/>
            <a:r>
              <a:rPr lang="pt-BR" sz="2200" dirty="0" smtClean="0"/>
              <a:t>Indica-se realizar os testes de diagnóstico de TB em todos os contatos que tiverem tosse.</a:t>
            </a:r>
          </a:p>
          <a:p>
            <a:pPr algn="just"/>
            <a:endParaRPr lang="pt-BR" sz="2200" dirty="0"/>
          </a:p>
          <a:p>
            <a:pPr algn="just"/>
            <a:r>
              <a:rPr lang="pt-BR" sz="2200" dirty="0" smtClean="0"/>
              <a:t>Para os contatos infectados pelo HIV, desde que descartada TB ativa, deve-se realizar o tratamento da ILTB.</a:t>
            </a:r>
          </a:p>
          <a:p>
            <a:pPr algn="just"/>
            <a:endParaRPr lang="pt-BR" sz="2200" dirty="0"/>
          </a:p>
          <a:p>
            <a:pPr algn="just"/>
            <a:endParaRPr lang="pt-BR" sz="2200" dirty="0" smtClean="0"/>
          </a:p>
          <a:p>
            <a:pPr algn="just"/>
            <a:endParaRPr lang="pt-BR" sz="2200" dirty="0"/>
          </a:p>
          <a:p>
            <a:pPr algn="just"/>
            <a:endParaRPr lang="pt-BR" sz="2200" dirty="0" smtClean="0"/>
          </a:p>
          <a:p>
            <a:pPr algn="just"/>
            <a:endParaRPr lang="pt-BR" sz="2200" dirty="0"/>
          </a:p>
          <a:p>
            <a:pPr algn="just"/>
            <a:endParaRPr lang="pt-BR" sz="2200" dirty="0" smtClean="0"/>
          </a:p>
        </p:txBody>
      </p:sp>
      <p:sp>
        <p:nvSpPr>
          <p:cNvPr id="10" name="CaixaDeTexto 9"/>
          <p:cNvSpPr txBox="1"/>
          <p:nvPr/>
        </p:nvSpPr>
        <p:spPr>
          <a:xfrm>
            <a:off x="784940" y="5411569"/>
            <a:ext cx="10860703" cy="430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Não está indicada a realização da prova tuberculínica para contatos em ambiente prisional. </a:t>
            </a:r>
            <a:endParaRPr lang="pt-BR" sz="22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7816906" y="6068056"/>
            <a:ext cx="39854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 smtClean="0"/>
              <a:t>Fonte: Manual de Recomendações para o Controle da Tuberculose no Brasil, 2019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25975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1239" cy="68575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85" y="339315"/>
            <a:ext cx="1221996" cy="121903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059" y="6328372"/>
            <a:ext cx="1937340" cy="226337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968086" y="81103"/>
            <a:ext cx="96681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600" dirty="0" smtClean="0">
                <a:solidFill>
                  <a:prstClr val="black"/>
                </a:solidFill>
              </a:rPr>
              <a:t>ATIVIDADES ESTRATÉGICAS PARA O CONTROLE DA TUBERCULOSE NO SISTEMA PRISIONAL</a:t>
            </a:r>
            <a:endParaRPr lang="pt-BR" sz="2600" dirty="0">
              <a:solidFill>
                <a:prstClr val="black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562937" y="1110215"/>
            <a:ext cx="98217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DIAGNÓSTICO DA TUBERCULOSE PULMONAR</a:t>
            </a:r>
            <a:endParaRPr lang="pt-BR" sz="22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822359" y="1708127"/>
            <a:ext cx="947961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200" dirty="0" smtClean="0"/>
              <a:t>O TRM-TB é o teste diagnóstico de escolha para a PPL com sintomas sugestivos de tuberculose, em substituição da </a:t>
            </a:r>
            <a:r>
              <a:rPr lang="pt-BR" sz="2200" dirty="0" err="1" smtClean="0"/>
              <a:t>baciloscopia</a:t>
            </a:r>
            <a:r>
              <a:rPr lang="pt-BR" sz="2200" dirty="0" smtClean="0"/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22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200" dirty="0"/>
              <a:t>Nos casos suspeitos de TB com história de tratamento anterior, ainda que o TRM-TB esteja disponível, a </a:t>
            </a:r>
            <a:r>
              <a:rPr lang="pt-BR" sz="2200" dirty="0" err="1"/>
              <a:t>baciloscopia</a:t>
            </a:r>
            <a:r>
              <a:rPr lang="pt-BR" sz="2200" dirty="0"/>
              <a:t> deve ser realizada. </a:t>
            </a:r>
            <a:endParaRPr lang="pt-BR" sz="2200" dirty="0" smtClean="0"/>
          </a:p>
          <a:p>
            <a:pPr algn="just"/>
            <a:endParaRPr lang="pt-BR" sz="22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200" dirty="0" smtClean="0"/>
              <a:t>A cultura e o teste de sensibilidade devem ser realizados em todos os sintomáticos respiratórios identificados, além da baciloscopia ou TRM-TB;</a:t>
            </a:r>
          </a:p>
          <a:p>
            <a:pPr algn="just"/>
            <a:endParaRPr lang="pt-BR" sz="22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200" dirty="0" smtClean="0"/>
              <a:t>Todos os casos com resistência detectada devem ser imediatamente encaminhados à referência terciária.</a:t>
            </a:r>
          </a:p>
          <a:p>
            <a:pPr algn="just"/>
            <a:endParaRPr lang="pt-BR" sz="2200" dirty="0"/>
          </a:p>
          <a:p>
            <a:pPr algn="just"/>
            <a:endParaRPr lang="pt-BR" sz="2200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823" y="2278169"/>
            <a:ext cx="1629568" cy="2302089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323613" y="5668536"/>
            <a:ext cx="7070558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dirty="0" smtClean="0"/>
              <a:t>Fluxos - Nota </a:t>
            </a:r>
            <a:r>
              <a:rPr lang="pt-BR" dirty="0"/>
              <a:t>Técnica - FUNED/DIOM/DECD/SDBF - Nº </a:t>
            </a:r>
            <a:r>
              <a:rPr lang="pt-BR" dirty="0" smtClean="0"/>
              <a:t>001/2015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8148961" y="6096914"/>
            <a:ext cx="39854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 smtClean="0"/>
              <a:t>Fonte: Manual de Recomendações para o Controle da Tuberculose no Brasil, 2019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54000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1239" cy="68575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85" y="339315"/>
            <a:ext cx="1221996" cy="121903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059" y="6328372"/>
            <a:ext cx="1937340" cy="226337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014828" y="412803"/>
            <a:ext cx="94147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600" dirty="0" smtClean="0">
                <a:solidFill>
                  <a:prstClr val="black"/>
                </a:solidFill>
              </a:rPr>
              <a:t>ATIVIDADES ESTRATÉGICAS PARA O CONTROLE DA TUBERCULOSE NO SISTEMA PRISIONAL</a:t>
            </a:r>
            <a:endParaRPr lang="pt-BR" sz="2600" dirty="0">
              <a:solidFill>
                <a:prstClr val="black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594188" y="1482385"/>
            <a:ext cx="98217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DIAGNÓSTICO DA COINFECÇÃO TB-HIV</a:t>
            </a:r>
            <a:endParaRPr lang="pt-BR" sz="22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908167" y="2234588"/>
            <a:ext cx="1078796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200" dirty="0" smtClean="0"/>
              <a:t>A testagem para o HIV, deve ser oferecida a </a:t>
            </a:r>
            <a:r>
              <a:rPr lang="pt-BR" sz="2200" u="sng" dirty="0" smtClean="0"/>
              <a:t>todas</a:t>
            </a:r>
            <a:r>
              <a:rPr lang="pt-BR" sz="2200" dirty="0" smtClean="0"/>
              <a:t> as PPL com diagnóstico de tuberculose;</a:t>
            </a:r>
          </a:p>
          <a:p>
            <a:pPr algn="just"/>
            <a:endParaRPr lang="pt-BR" sz="22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200" dirty="0" smtClean="0"/>
              <a:t>O tratamento da tuberculose deve ser priorizado e o tratamento com antirretroviral deve ser instituído em até 8 semanas após o início do tratamento da TB.</a:t>
            </a:r>
          </a:p>
          <a:p>
            <a:pPr algn="just"/>
            <a:endParaRPr lang="pt-BR" sz="220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887" y="3969650"/>
            <a:ext cx="3476097" cy="2055431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7872312" y="6025081"/>
            <a:ext cx="39854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 smtClean="0"/>
              <a:t>Fonte: Manual de Recomendações para o Controle da Tuberculose no Brasil, 2019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231944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1943</Words>
  <Application>Microsoft Office PowerPoint</Application>
  <PresentationFormat>Widescreen</PresentationFormat>
  <Paragraphs>177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Montserrat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Obrigada!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DEISIANE ARAUJO MEIRELES</dc:creator>
  <cp:lastModifiedBy>ADM</cp:lastModifiedBy>
  <cp:revision>85</cp:revision>
  <dcterms:created xsi:type="dcterms:W3CDTF">2019-09-19T15:12:20Z</dcterms:created>
  <dcterms:modified xsi:type="dcterms:W3CDTF">2019-11-23T02:56:35Z</dcterms:modified>
</cp:coreProperties>
</file>