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78" r:id="rId4"/>
    <p:sldId id="262" r:id="rId5"/>
    <p:sldId id="263" r:id="rId6"/>
    <p:sldId id="266" r:id="rId7"/>
    <p:sldId id="273" r:id="rId8"/>
    <p:sldId id="270" r:id="rId9"/>
    <p:sldId id="274" r:id="rId10"/>
    <p:sldId id="275" r:id="rId11"/>
    <p:sldId id="268" r:id="rId12"/>
    <p:sldId id="279" r:id="rId13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985" autoAdjust="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uciana\Desktop\Grafico%20para%20apresenta&#231;&#227;o%20Cosems.xlsx" TargetMode="External"/><Relationship Id="rId1" Type="http://schemas.openxmlformats.org/officeDocument/2006/relationships/image" Target="../media/image1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4.2837718915079131E-3"/>
                  <c:y val="1.5872904776569503E-2"/>
                </c:manualLayout>
              </c:layout>
              <c:showVal val="1"/>
            </c:dLbl>
            <c:showVal val="1"/>
          </c:dLbls>
          <c:cat>
            <c:strRef>
              <c:f>Plan1!$A$3:$A$4</c:f>
              <c:strCache>
                <c:ptCount val="2"/>
                <c:pt idx="0">
                  <c:v>Óbitos por Dengue, Zika e Chikungunya (2017)</c:v>
                </c:pt>
                <c:pt idx="1">
                  <c:v>Óbitos por Tuberculose (2017) </c:v>
                </c:pt>
              </c:strCache>
            </c:strRef>
          </c:cat>
          <c:val>
            <c:numRef>
              <c:f>Plan1!$B$3:$B$4</c:f>
              <c:numCache>
                <c:formatCode>#,##0</c:formatCode>
                <c:ptCount val="2"/>
                <c:pt idx="0" formatCode="General">
                  <c:v>322</c:v>
                </c:pt>
                <c:pt idx="1">
                  <c:v>4534</c:v>
                </c:pt>
              </c:numCache>
            </c:numRef>
          </c:val>
        </c:ser>
        <c:axId val="93065216"/>
        <c:axId val="93068288"/>
      </c:barChart>
      <c:catAx>
        <c:axId val="93065216"/>
        <c:scaling>
          <c:orientation val="minMax"/>
        </c:scaling>
        <c:axPos val="b"/>
        <c:tickLblPos val="nextTo"/>
        <c:crossAx val="93068288"/>
        <c:crosses val="autoZero"/>
        <c:auto val="1"/>
        <c:lblAlgn val="ctr"/>
        <c:lblOffset val="100"/>
      </c:catAx>
      <c:valAx>
        <c:axId val="93068288"/>
        <c:scaling>
          <c:orientation val="minMax"/>
        </c:scaling>
        <c:axPos val="l"/>
        <c:majorGridlines/>
        <c:numFmt formatCode="General" sourceLinked="1"/>
        <c:tickLblPos val="nextTo"/>
        <c:crossAx val="9306521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Comparativo dos Indicadores 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Plan1!$C$4</c:f>
              <c:strCache>
                <c:ptCount val="1"/>
                <c:pt idx="0">
                  <c:v>Indicadores 2017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Plan1!$B$5:$B$8</c:f>
              <c:strCache>
                <c:ptCount val="4"/>
                <c:pt idx="0">
                  <c:v>SR </c:v>
                </c:pt>
                <c:pt idx="1">
                  <c:v>Diagnóstico TB </c:v>
                </c:pt>
                <c:pt idx="2">
                  <c:v>TRM-TB</c:v>
                </c:pt>
                <c:pt idx="3">
                  <c:v>RX</c:v>
                </c:pt>
              </c:strCache>
            </c:strRef>
          </c:cat>
          <c:val>
            <c:numRef>
              <c:f>Plan1!$C$5:$C$8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41</c:v>
                </c:pt>
              </c:numCache>
            </c:numRef>
          </c:val>
        </c:ser>
        <c:ser>
          <c:idx val="1"/>
          <c:order val="1"/>
          <c:tx>
            <c:strRef>
              <c:f>Plan1!$D$4</c:f>
              <c:strCache>
                <c:ptCount val="1"/>
                <c:pt idx="0">
                  <c:v>Indicadores 2018</c:v>
                </c:pt>
              </c:strCache>
            </c:strRef>
          </c:tx>
          <c:spPr>
            <a:solidFill>
              <a:srgbClr val="00B0F0"/>
            </a:solidFill>
          </c:spPr>
          <c:dLbls>
            <c:showVal val="1"/>
          </c:dLbls>
          <c:cat>
            <c:strRef>
              <c:f>Plan1!$B$5:$B$8</c:f>
              <c:strCache>
                <c:ptCount val="4"/>
                <c:pt idx="0">
                  <c:v>SR </c:v>
                </c:pt>
                <c:pt idx="1">
                  <c:v>Diagnóstico TB </c:v>
                </c:pt>
                <c:pt idx="2">
                  <c:v>TRM-TB</c:v>
                </c:pt>
                <c:pt idx="3">
                  <c:v>RX</c:v>
                </c:pt>
              </c:strCache>
            </c:strRef>
          </c:cat>
          <c:val>
            <c:numRef>
              <c:f>Plan1!$D$5:$D$8</c:f>
              <c:numCache>
                <c:formatCode>General</c:formatCode>
                <c:ptCount val="4"/>
                <c:pt idx="0">
                  <c:v>96</c:v>
                </c:pt>
                <c:pt idx="1">
                  <c:v>10</c:v>
                </c:pt>
                <c:pt idx="2">
                  <c:v>46</c:v>
                </c:pt>
                <c:pt idx="3">
                  <c:v>298</c:v>
                </c:pt>
              </c:numCache>
            </c:numRef>
          </c:val>
        </c:ser>
        <c:shape val="box"/>
        <c:axId val="93263360"/>
        <c:axId val="93264896"/>
        <c:axId val="0"/>
      </c:bar3DChart>
      <c:catAx>
        <c:axId val="93263360"/>
        <c:scaling>
          <c:orientation val="minMax"/>
        </c:scaling>
        <c:axPos val="b"/>
        <c:majorTickMark val="none"/>
        <c:tickLblPos val="nextTo"/>
        <c:crossAx val="93264896"/>
        <c:crosses val="autoZero"/>
        <c:auto val="1"/>
        <c:lblAlgn val="ctr"/>
        <c:lblOffset val="100"/>
      </c:catAx>
      <c:valAx>
        <c:axId val="932648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3263360"/>
        <c:crosses val="autoZero"/>
        <c:crossBetween val="between"/>
      </c:valAx>
    </c:plotArea>
    <c:legend>
      <c:legendPos val="r"/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233D-BAD1-48A3-ADE3-0678DAC3A5AC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1A231-EFD6-48C2-BA39-79A9C5B3FF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DB0A6-E43E-4374-BDA0-31268B1B82E9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E4ABB-5856-42AD-9736-D7D3B2E490D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ABB-5856-42AD-9736-D7D3B2E490D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ABB-5856-42AD-9736-D7D3B2E490D5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/>
              <a:t/>
            </a:r>
            <a:br>
              <a:rPr lang="pt-BR" sz="1200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ABB-5856-42AD-9736-D7D3B2E490D5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ABB-5856-42AD-9736-D7D3B2E490D5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ABB-5856-42AD-9736-D7D3B2E490D5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ABB-5856-42AD-9736-D7D3B2E490D5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ABB-5856-42AD-9736-D7D3B2E490D5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ABB-5856-42AD-9736-D7D3B2E490D5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EA9E-AC63-4F80-8528-EA15FA1D448A}" type="datetimeFigureOut">
              <a:rPr lang="pt-BR" smtClean="0"/>
              <a:pPr/>
              <a:t>25/11/2019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EDA5-5682-4435-A20F-D7AC94E286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tureduardo.wordpress.com/2012/05/14/violencia-e-populacao-carceraria-aumentam-exponencialmente-em-sao-paulo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501122" cy="3286148"/>
          </a:xfrm>
        </p:spPr>
        <p:txBody>
          <a:bodyPr>
            <a:normAutofit/>
          </a:bodyPr>
          <a:lstStyle/>
          <a:p>
            <a:r>
              <a:rPr lang="pt-BR" sz="3500" b="1" dirty="0" smtClean="0"/>
              <a:t>PRIMEIRO SCREENING PARA DETECÇÃO DE TUBERCULOSE NO PRESÍDIO DE UBÁ: DESAFIOS, PERSPECTIVAS E POSSIBILIDADES</a:t>
            </a:r>
            <a:endParaRPr lang="pt-BR" sz="3500" dirty="0"/>
          </a:p>
        </p:txBody>
      </p:sp>
      <p:pic>
        <p:nvPicPr>
          <p:cNvPr id="5" name="Picture 3" descr="D:\user\Desktop\Saú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55" y="0"/>
            <a:ext cx="1581245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960"/>
            <a:ext cx="91440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511583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/>
              <a:t>Autores</a:t>
            </a:r>
            <a:r>
              <a:rPr lang="pt-BR" sz="2100" dirty="0" smtClean="0"/>
              <a:t>: Luciana Siqueira Dias Gomes; </a:t>
            </a:r>
            <a:r>
              <a:rPr lang="pt-BR" sz="2100" dirty="0" err="1" smtClean="0"/>
              <a:t>Dulcinea</a:t>
            </a:r>
            <a:r>
              <a:rPr lang="pt-BR" sz="2100" dirty="0" smtClean="0"/>
              <a:t> </a:t>
            </a:r>
            <a:r>
              <a:rPr lang="pt-BR" sz="2100" dirty="0" err="1" smtClean="0"/>
              <a:t>Thinassi</a:t>
            </a:r>
            <a:r>
              <a:rPr lang="pt-BR" sz="2100" dirty="0" smtClean="0"/>
              <a:t> Perini; Adão </a:t>
            </a:r>
            <a:r>
              <a:rPr lang="pt-BR" sz="2100" dirty="0" err="1" smtClean="0"/>
              <a:t>Eudes</a:t>
            </a:r>
            <a:r>
              <a:rPr lang="pt-BR" sz="2100" dirty="0" smtClean="0"/>
              <a:t> Martins; Tiago Honorato Dias; Evandro da Silva </a:t>
            </a:r>
            <a:r>
              <a:rPr lang="pt-BR" sz="2100" dirty="0" err="1" smtClean="0"/>
              <a:t>Alamino</a:t>
            </a:r>
            <a:r>
              <a:rPr lang="pt-BR" sz="2100" dirty="0" smtClean="0"/>
              <a:t> </a:t>
            </a:r>
            <a:br>
              <a:rPr lang="pt-BR" sz="2100" dirty="0" smtClean="0"/>
            </a:br>
            <a:r>
              <a:rPr lang="pt-BR" sz="2100" dirty="0" smtClean="0"/>
              <a:t> </a:t>
            </a:r>
            <a:br>
              <a:rPr lang="pt-BR" sz="2100" dirty="0" smtClean="0"/>
            </a:br>
            <a:r>
              <a:rPr lang="pt-BR" sz="2100" b="1" dirty="0" smtClean="0"/>
              <a:t>Apresentadora</a:t>
            </a:r>
            <a:r>
              <a:rPr lang="pt-BR" sz="2100" dirty="0" smtClean="0"/>
              <a:t>: Luciana Siqueira Dias Gomes</a:t>
            </a:r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4400" dirty="0" smtClean="0"/>
              <a:t>        	 </a:t>
            </a:r>
            <a:r>
              <a:rPr lang="pt-BR" sz="3600" b="1" dirty="0" smtClean="0"/>
              <a:t>RESULTADOS</a:t>
            </a:r>
            <a:br>
              <a:rPr lang="pt-BR" sz="3600" b="1" dirty="0" smtClean="0"/>
            </a:br>
            <a:r>
              <a:rPr lang="pt-BR" sz="3200" dirty="0" smtClean="0"/>
              <a:t>                    </a:t>
            </a:r>
            <a:r>
              <a:rPr lang="pt-BR" sz="2700" b="1" dirty="0" smtClean="0"/>
              <a:t>(Set a Dez 2018) </a:t>
            </a:r>
            <a:r>
              <a:rPr lang="pt-BR" sz="2700" dirty="0" smtClean="0"/>
              <a:t/>
            </a:r>
            <a:br>
              <a:rPr lang="pt-BR" sz="2700" dirty="0" smtClean="0"/>
            </a:br>
            <a:endParaRPr lang="pt-BR" sz="27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643050"/>
            <a:ext cx="8429684" cy="479974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2700" dirty="0" smtClean="0"/>
              <a:t>Examinados 344 detentos (30 a mais)</a:t>
            </a:r>
          </a:p>
          <a:p>
            <a:pPr>
              <a:buFont typeface="Wingdings" pitchFamily="2" charset="2"/>
              <a:buChar char="Ø"/>
            </a:pPr>
            <a:r>
              <a:rPr lang="pt-BR" sz="2700" dirty="0" smtClean="0"/>
              <a:t>Implantação do Livro de Sintomático Respiratório  e Livro de Pacientes em Tratamento de Tuberculose 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                     </a:t>
            </a:r>
            <a:r>
              <a:rPr lang="pt-BR" sz="2800" b="1" dirty="0" smtClean="0"/>
              <a:t>PÓS-SREENING</a:t>
            </a:r>
          </a:p>
          <a:p>
            <a:pPr>
              <a:buNone/>
            </a:pPr>
            <a:r>
              <a:rPr lang="pt-BR" sz="2800" dirty="0"/>
              <a:t> </a:t>
            </a:r>
            <a:r>
              <a:rPr lang="pt-BR" sz="2800" dirty="0" smtClean="0"/>
              <a:t>                 Janeiro à Outubro de 2019 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Sintomático Respiratório: 90</a:t>
            </a:r>
          </a:p>
          <a:p>
            <a:pPr>
              <a:buNone/>
            </a:pPr>
            <a:r>
              <a:rPr lang="pt-BR" sz="2800" dirty="0" smtClean="0"/>
              <a:t>TRM-TB: 90</a:t>
            </a:r>
          </a:p>
          <a:p>
            <a:pPr>
              <a:buNone/>
            </a:pPr>
            <a:r>
              <a:rPr lang="pt-BR" sz="2800" dirty="0" smtClean="0"/>
              <a:t>Diagnosticados com Tuberculose: 14 </a:t>
            </a:r>
          </a:p>
          <a:p>
            <a:pPr>
              <a:buNone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dirty="0" smtClean="0"/>
          </a:p>
          <a:p>
            <a:endParaRPr lang="pt-BR" dirty="0"/>
          </a:p>
        </p:txBody>
      </p:sp>
      <p:pic>
        <p:nvPicPr>
          <p:cNvPr id="4" name="Picture 3" descr="D:\user\Desktop\Saú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55" y="0"/>
            <a:ext cx="1581245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960"/>
            <a:ext cx="91440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500042"/>
            <a:ext cx="8729634" cy="1143000"/>
          </a:xfrm>
        </p:spPr>
        <p:txBody>
          <a:bodyPr>
            <a:normAutofit/>
          </a:bodyPr>
          <a:lstStyle/>
          <a:p>
            <a:pPr marL="914400" indent="-914400" defTabSz="914400" eaLnBrk="0" hangingPunct="0"/>
            <a:r>
              <a:rPr lang="pt-BR" sz="3600" b="1" dirty="0" smtClean="0"/>
              <a:t>CONCLUSÃO</a:t>
            </a:r>
            <a:endParaRPr lang="pt-BR" sz="3600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85720" y="1714488"/>
            <a:ext cx="8339416" cy="458429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Parcerias</a:t>
            </a:r>
          </a:p>
          <a:p>
            <a:pPr algn="just"/>
            <a:r>
              <a:rPr lang="pt-BR" dirty="0" smtClean="0"/>
              <a:t>Direito do detento </a:t>
            </a:r>
          </a:p>
          <a:p>
            <a:pPr algn="just"/>
            <a:r>
              <a:rPr lang="pt-BR" dirty="0" smtClean="0"/>
              <a:t>Protocolo de Porta de Entrada </a:t>
            </a:r>
          </a:p>
          <a:p>
            <a:pPr algn="just"/>
            <a:r>
              <a:rPr lang="pt-BR" dirty="0" smtClean="0"/>
              <a:t>Combate da Tuberculose na sociedade vai depender do seu controle nos presídios</a:t>
            </a:r>
          </a:p>
          <a:p>
            <a:pPr algn="just"/>
            <a:r>
              <a:rPr lang="pt-BR" dirty="0" smtClean="0"/>
              <a:t>As atitudes dos profissionais do presídio é que fizeram a grande diferença. </a:t>
            </a:r>
            <a:endParaRPr lang="pt-BR" dirty="0"/>
          </a:p>
        </p:txBody>
      </p:sp>
      <p:pic>
        <p:nvPicPr>
          <p:cNvPr id="4" name="Picture 3" descr="D:\user\Desktop\Saú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55" y="0"/>
            <a:ext cx="1581245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960"/>
            <a:ext cx="91440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dirty="0" smtClean="0"/>
              <a:t>“Uma pessoa consciente das razões pelas quais faz aquilo que faz é muito mais eficaz”</a:t>
            </a:r>
            <a:br>
              <a:rPr lang="pt-BR" sz="2800" dirty="0" smtClean="0"/>
            </a:br>
            <a:r>
              <a:rPr lang="pt-BR" sz="2800" dirty="0" smtClean="0"/>
              <a:t>					</a:t>
            </a:r>
            <a:r>
              <a:rPr lang="pt-BR" sz="2000" dirty="0" smtClean="0"/>
              <a:t>Mário Sérgio </a:t>
            </a:r>
            <a:r>
              <a:rPr lang="pt-BR" sz="2000" dirty="0" err="1" smtClean="0"/>
              <a:t>Cortella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99" t="33147" r="76028" b="22658"/>
          <a:stretch>
            <a:fillRect/>
          </a:stretch>
        </p:blipFill>
        <p:spPr bwMode="auto">
          <a:xfrm>
            <a:off x="2214546" y="1357298"/>
            <a:ext cx="40631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000100" y="5500702"/>
            <a:ext cx="67151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                                    Obrigada !!!! </a:t>
            </a:r>
          </a:p>
          <a:p>
            <a:r>
              <a:rPr lang="pt-BR" sz="2000" dirty="0" smtClean="0"/>
              <a:t>                     Luciana Siqueira Dias Gomes </a:t>
            </a:r>
          </a:p>
          <a:p>
            <a:r>
              <a:rPr lang="pt-BR" sz="2000" dirty="0" smtClean="0"/>
              <a:t>                        Referência em Tuberculose </a:t>
            </a:r>
          </a:p>
          <a:p>
            <a:r>
              <a:rPr lang="pt-BR" sz="2000" dirty="0" smtClean="0"/>
              <a:t>		Ubá – Minas Gerais </a:t>
            </a: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357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67705"/>
            <a:ext cx="9684567" cy="33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214414" y="1357298"/>
          <a:ext cx="621510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857224" y="5643578"/>
            <a:ext cx="7715304" cy="50006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Boletim Epidemiológico nº02. Secretaria de Vigilância em Saúde, Ministério da Saúde.  Volume 49. Brasília-DF, 2018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Comparativo de óbitos por </a:t>
            </a:r>
            <a:r>
              <a:rPr lang="pt-BR" sz="3200" dirty="0" err="1" smtClean="0"/>
              <a:t>arboviroses</a:t>
            </a:r>
            <a:r>
              <a:rPr lang="pt-BR" sz="3200" dirty="0" smtClean="0"/>
              <a:t> e Tuberculose no Brasil - 2017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1472" y="3214686"/>
            <a:ext cx="8229600" cy="1143000"/>
          </a:xfrm>
        </p:spPr>
        <p:txBody>
          <a:bodyPr>
            <a:normAutofit/>
          </a:bodyPr>
          <a:lstStyle/>
          <a:p>
            <a:endParaRPr lang="pt-BR" sz="1800" dirty="0"/>
          </a:p>
        </p:txBody>
      </p:sp>
      <p:pic>
        <p:nvPicPr>
          <p:cNvPr id="4" name="Espaço Reservado para Conteúdo 3" descr="http://3.bp.blogspot.com/-jdq_RQio1X0/VUeHRHlBlWI/AAAAAAAALQI/wZz885GIpeE/s400/presidiopres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3630"/>
            <a:ext cx="9144000" cy="38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user\Desktop\Saú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55" y="0"/>
            <a:ext cx="1581245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960"/>
            <a:ext cx="91440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0" y="592594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smtClean="0">
                <a:hlinkClick r:id="rId5"/>
              </a:rPr>
              <a:t>https://artureduardo.wordpress.com/2012/05/14/violencia-e-populacao-carceraria-aumentam-exponencialmente-em-sao-paulo/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5714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	População Privada de Liberdade (PPL)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858280" cy="4143404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/>
              <a:t>Presídio de Ubá ± 300 indivíduos</a:t>
            </a:r>
            <a:br>
              <a:rPr lang="pt-BR" sz="2400" dirty="0" smtClean="0"/>
            </a:br>
            <a:r>
              <a:rPr lang="pt-BR" sz="2400" dirty="0" smtClean="0"/>
              <a:t> </a:t>
            </a:r>
            <a:br>
              <a:rPr lang="pt-BR" sz="2400" dirty="0" smtClean="0"/>
            </a:br>
            <a:r>
              <a:rPr lang="pt-BR" sz="2400" dirty="0" smtClean="0"/>
              <a:t>Sintomático Respiratório 2017           4 detentos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Diagnosticados com Tuberculose 2017             4 detentos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857884" y="400050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786314" y="328612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D:\user\Desktop\Saú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55" y="0"/>
            <a:ext cx="1581245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960"/>
            <a:ext cx="91440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0" y="8572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Times New Roman" pitchFamily="18" charset="0"/>
                <a:cs typeface="Times New Roman" pitchFamily="18" charset="0"/>
              </a:rPr>
              <a:t>JUSTIFICATIVA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229600" cy="3000396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1º)E</a:t>
            </a:r>
            <a:r>
              <a:rPr lang="pt-BR" sz="3300" dirty="0" smtClean="0"/>
              <a:t>xaminarmos 100% da população privada de liberdade ( PPL) </a:t>
            </a:r>
            <a:br>
              <a:rPr lang="pt-BR" sz="3300" dirty="0" smtClean="0"/>
            </a:br>
            <a:r>
              <a:rPr lang="pt-BR" sz="3300" dirty="0" smtClean="0"/>
              <a:t/>
            </a:r>
            <a:br>
              <a:rPr lang="pt-BR" sz="3300" dirty="0" smtClean="0"/>
            </a:br>
            <a:r>
              <a:rPr lang="pt-BR" sz="3300" dirty="0" smtClean="0"/>
              <a:t> 2º)Diagnosticar e tratar o maior número possível de detentos </a:t>
            </a:r>
            <a:r>
              <a:rPr lang="pt-BR" sz="3300" smtClean="0"/>
              <a:t>com Tuberculose  </a:t>
            </a:r>
            <a:endParaRPr lang="pt-BR" sz="33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3714752"/>
            <a:ext cx="8043890" cy="2864043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Picture 3" descr="D:\user\Desktop\Saú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55" y="0"/>
            <a:ext cx="1581245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960"/>
            <a:ext cx="91440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135729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OBJETIVOS</a:t>
            </a:r>
            <a:endParaRPr lang="pt-BR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cap="all" dirty="0" smtClean="0"/>
              <a:t>Metodologia</a:t>
            </a:r>
            <a:br>
              <a:rPr lang="pt-BR" sz="3200" b="1" cap="all" dirty="0" smtClean="0"/>
            </a:br>
            <a:endParaRPr lang="pt-BR" sz="3200" b="1" cap="all" dirty="0"/>
          </a:p>
        </p:txBody>
      </p:sp>
      <p:sp>
        <p:nvSpPr>
          <p:cNvPr id="8" name="Retângulo 7"/>
          <p:cNvSpPr/>
          <p:nvPr/>
        </p:nvSpPr>
        <p:spPr>
          <a:xfrm>
            <a:off x="4286248" y="1285860"/>
            <a:ext cx="4857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Sreening</a:t>
            </a:r>
            <a:r>
              <a:rPr lang="pt-BR" sz="48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? </a:t>
            </a:r>
          </a:p>
          <a:p>
            <a:pPr algn="ctr"/>
            <a:r>
              <a:rPr lang="pt-BR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pt-BR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4786322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Detentos 314 ?</a:t>
            </a:r>
            <a:r>
              <a:rPr lang="pt-B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pt-BR" sz="4400" dirty="0"/>
          </a:p>
        </p:txBody>
      </p:sp>
      <p:pic>
        <p:nvPicPr>
          <p:cNvPr id="7" name="Picture 3" descr="D:\user\Desktop\Saú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55" y="0"/>
            <a:ext cx="1581245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uario\Downloads\IMG-20190627-WA000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4846626" cy="2736304"/>
          </a:xfrm>
          <a:prstGeom prst="rect">
            <a:avLst/>
          </a:prstGeom>
          <a:noFill/>
        </p:spPr>
      </p:pic>
      <p:pic>
        <p:nvPicPr>
          <p:cNvPr id="1027" name="Picture 3" descr="C:\Users\Usuario\Downloads\IMG-20190627-WA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0836" y="3789039"/>
            <a:ext cx="4313164" cy="3068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sultado de imagem para rx de tuberculose pulmon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2809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5" descr="Resultado de imagem para teste rapido molecul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42984"/>
            <a:ext cx="285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14348" y="350043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0034" y="335756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RX 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500562" y="328612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TESTE RÁPIDO MOLECULAR-TB 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00034" y="364331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3" name="Picture 3" descr="D:\user\Desktop\Saú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55" y="0"/>
            <a:ext cx="1581245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960"/>
            <a:ext cx="91440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467544" y="4143380"/>
            <a:ext cx="8319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 smtClean="0"/>
              <a:t>Secretaria Municipal de Saúde (RX, transporte TRM-TB)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Presídio  </a:t>
            </a:r>
            <a:r>
              <a:rPr lang="pt-BR" sz="2800" dirty="0" smtClean="0">
                <a:solidFill>
                  <a:srgbClr val="FF0000"/>
                </a:solidFill>
              </a:rPr>
              <a:t>(único profissional de Saúde)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/>
              <a:t>Hospital São Vicente de Paulo ( Setor de RX) </a:t>
            </a:r>
            <a:endParaRPr lang="pt-BR" sz="2800" dirty="0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/>
          <a:lstStyle/>
          <a:p>
            <a:r>
              <a:rPr lang="pt-BR" sz="3200" b="1" dirty="0" smtClean="0"/>
              <a:t>METODOLOGIA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RESULTADOS</a:t>
            </a:r>
            <a:br>
              <a:rPr lang="pt-BR" sz="3600" b="1" dirty="0" smtClean="0"/>
            </a:br>
            <a:r>
              <a:rPr lang="pt-BR" sz="2700" b="1" dirty="0" smtClean="0"/>
              <a:t>(Set a Dez 2018)   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endParaRPr lang="pt-BR" sz="32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3" descr="D:\user\Desktop\Saú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55" y="0"/>
            <a:ext cx="1581245" cy="93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255</Words>
  <Application>Microsoft Office PowerPoint</Application>
  <PresentationFormat>Apresentação na tela (4:3)</PresentationFormat>
  <Paragraphs>63</Paragraphs>
  <Slides>12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PRIMEIRO SCREENING PARA DETECÇÃO DE TUBERCULOSE NO PRESÍDIO DE UBÁ: DESAFIOS, PERSPECTIVAS E POSSIBILIDADES</vt:lpstr>
      <vt:lpstr>Slide 2</vt:lpstr>
      <vt:lpstr>Comparativo de óbitos por arboviroses e Tuberculose no Brasil - 2017</vt:lpstr>
      <vt:lpstr>Slide 4</vt:lpstr>
      <vt:lpstr>Presídio de Ubá ± 300 indivíduos   Sintomático Respiratório 2017           4 detentos   Diagnosticados com Tuberculose 2017             4 detentos     </vt:lpstr>
      <vt:lpstr>1º)Examinarmos 100% da população privada de liberdade ( PPL)    2º)Diagnosticar e tratar o maior número possível de detentos com Tuberculose  </vt:lpstr>
      <vt:lpstr>Metodologia </vt:lpstr>
      <vt:lpstr>METODOLOGIA</vt:lpstr>
      <vt:lpstr>RESULTADOS (Set a Dez 2018)    </vt:lpstr>
      <vt:lpstr>          RESULTADOS                     (Set a Dez 2018)  </vt:lpstr>
      <vt:lpstr>CONCLUSÃO</vt:lpstr>
      <vt:lpstr>“Uma pessoa consciente das razões pelas quais faz aquilo que faz é muito mais eficaz”      Mário Sérgio Cortella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PRIMEIRO SCREENING PARA DETECÇÃO DE TUBERCULOSE NO PRESÍDIO DE UBÁ: DESAFIOS, PERSPECTIVAS E POSSIBILIDADES</dc:title>
  <dc:creator>Coord_ESF02</dc:creator>
  <cp:lastModifiedBy>Luciana</cp:lastModifiedBy>
  <cp:revision>137</cp:revision>
  <dcterms:created xsi:type="dcterms:W3CDTF">2019-06-17T18:03:06Z</dcterms:created>
  <dcterms:modified xsi:type="dcterms:W3CDTF">2019-11-26T00:13:34Z</dcterms:modified>
</cp:coreProperties>
</file>